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56" r:id="rId3"/>
    <p:sldId id="260" r:id="rId4"/>
    <p:sldId id="261" r:id="rId5"/>
    <p:sldId id="257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3413"/>
    <a:srgbClr val="AB8657"/>
    <a:srgbClr val="F9F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B9C15-A34B-4B32-97DC-E1F784AEE725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B75E6-B397-4565-9A4E-9D6B7BC4C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357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8B75E6-B397-4565-9A4E-9D6B7BC4CB2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28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8B75E6-B397-4565-9A4E-9D6B7BC4CB2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02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B7742-0FEA-C18C-6784-8B677E104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269F9A-D212-8003-0BB8-B44AEE74B2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E74F7-402B-60D9-2B9F-91C03B1E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E91E3-593E-453E-8A8C-4E3640933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7D99B-6D1F-6AAB-7C34-575516F5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02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E161C-2746-EAF6-8F44-127A3EE19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3A40B3-815F-B2A3-6A9D-49E6C17AD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2C6DA-CF74-CB00-7B47-798AB7CC0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CDB25-96B0-E1C6-6C6D-AE8C7ABE9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ACBFB8-A5F7-EDB5-385E-37B9822B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20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F55811-4743-1C5C-B30B-67BD513FF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B34E02-C833-0446-9788-872008935F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37E32-7B5B-5047-A363-3467396B8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D5F20-0747-732F-1127-F1EDF0F18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E4045-60E0-1BB7-28CA-BB2FD0F39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08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6E20F-DC91-066C-7EC4-B2FF12625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3266C-2ADC-FE52-726A-4E9B426BF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C9200-B714-8ECD-0DAA-4425EA7F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FACB1-7221-68B4-039A-81BFA6B05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7FD66-DF1E-8493-37D3-FA892E43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728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3B750-8C2A-C7D5-56D2-4AFEFF00B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5C232D-DBE1-763D-2866-752087B57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84D67-1507-344D-1979-EF405A259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736A7-EEFC-977F-5CA9-CB873696F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CECCC-2BB2-50B3-E622-56E367956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75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5D8AD-194A-6EE9-AF35-FDF533E3E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F8C32-653B-4D70-DF65-28AC8958A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430DB-2C4E-9304-5127-00AE435723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670791-C3DC-1EE3-F0CA-99C15653C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39B888-CE21-5F64-1D18-6A5105140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E82CE-0B0D-2E98-4D06-899E46900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818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4854F-B1D2-CB99-DD0F-CDD7DB24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79D719-2CA9-46F0-3744-B99ED1213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4ABAC-A414-6D5B-5296-0CED0A8F99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7E42A-A6F3-E88D-968F-2A42D0AEF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25E383-3CF3-74EE-D095-0AFA526C1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27B5CA-20D7-5524-A1F7-4F2B9B02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6560FF-64E8-3B11-47BD-0A6EEF43B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980A7A-414C-B26F-46FD-2EC20D3D3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44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0D638-0BDB-DFD2-9EEB-5B492C930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983B2-A6D0-C031-64A2-C880C9DB5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008744-99E8-EC05-8152-7DE9904E2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453732-53B5-5FA3-67DD-E0667273C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86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4DA943-E3F7-C6F6-AE13-54E0B0ED9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9E8601-D010-B5A1-56CA-4D58A31C8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DEA259-A5A4-66A5-AE87-E110A0018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242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DD1D0-186E-770E-5E60-BB744C280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07582-AFFE-6D8A-649F-A697F1BEA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240BD-3669-C1A4-6FE8-031834CFB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9E68D-4278-E45E-8B23-1BE64EF1A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06CA9-A516-FD56-7CEB-6EF948DF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54E68-16E6-9B3C-4476-68EBD0C46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801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D3A21-8B87-E72A-75C1-73A3B1013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D16FD9-C174-296E-EAAA-5DAB357EE7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63FDC-6B23-6BE1-6A54-C37629F61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EF89E7-1D7B-68CF-F45F-3EF24E9B4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96799-B00F-252F-AFD7-117BB1A18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04A45C-2EC2-48DD-6AE7-8B1C5FCAC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68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2A01A-4E70-CEDC-F3EE-E80AD282B5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187183-4DDE-4CFE-8C58-DB7163E52D91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EFEE-7386-2A98-F9DF-8AA8505E6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DDD16-7A31-8638-2D43-EA8EB1103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5891BE-6512-4101-8392-B138AFB0D1EA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2B8054-6663-8DDE-68EF-B939CC400E7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232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89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F47873-DEE2-AE6C-8BE6-63172BD660F1}"/>
              </a:ext>
            </a:extLst>
          </p:cNvPr>
          <p:cNvSpPr txBox="1"/>
          <p:nvPr/>
        </p:nvSpPr>
        <p:spPr>
          <a:xfrm>
            <a:off x="1170039" y="1329502"/>
            <a:ext cx="573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Where’s Home?</a:t>
            </a:r>
          </a:p>
        </p:txBody>
      </p:sp>
      <p:pic>
        <p:nvPicPr>
          <p:cNvPr id="4" name="Picture 3" descr="A person in a red jacket and hat&#10;&#10;Description automatically generated">
            <a:extLst>
              <a:ext uri="{FF2B5EF4-FFF2-40B4-BE49-F238E27FC236}">
                <a16:creationId xmlns:a16="http://schemas.microsoft.com/office/drawing/2014/main" id="{981FBB21-B749-4A89-8DB7-9296EE011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864" y="1063867"/>
            <a:ext cx="4296027" cy="53713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6CF4DD-7AA0-3D25-B765-799858646480}"/>
              </a:ext>
            </a:extLst>
          </p:cNvPr>
          <p:cNvSpPr txBox="1"/>
          <p:nvPr/>
        </p:nvSpPr>
        <p:spPr>
          <a:xfrm>
            <a:off x="5919019" y="6435212"/>
            <a:ext cx="3087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Seckou Keita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7D1AE7-29BD-DDD0-B602-1B28A0B92713}"/>
              </a:ext>
            </a:extLst>
          </p:cNvPr>
          <p:cNvSpPr txBox="1"/>
          <p:nvPr/>
        </p:nvSpPr>
        <p:spPr>
          <a:xfrm>
            <a:off x="2644877" y="6407593"/>
            <a:ext cx="61156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latin typeface="Arial Narrow" panose="020B0606020202030204" pitchFamily="34" charset="0"/>
              </a:rPr>
              <a:t>©</a:t>
            </a:r>
            <a:r>
              <a:rPr lang="en-GB" sz="1100" dirty="0" err="1">
                <a:latin typeface="Arial Narrow" panose="020B0606020202030204" pitchFamily="34" charset="0"/>
              </a:rPr>
              <a:t>Keita_digital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944459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60E2414-CA66-923C-8268-D18000DF4502}"/>
              </a:ext>
            </a:extLst>
          </p:cNvPr>
          <p:cNvSpPr/>
          <p:nvPr/>
        </p:nvSpPr>
        <p:spPr>
          <a:xfrm>
            <a:off x="1789472" y="1195241"/>
            <a:ext cx="5407742" cy="5309419"/>
          </a:xfrm>
          <a:prstGeom prst="ellipse">
            <a:avLst/>
          </a:prstGeom>
          <a:solidFill>
            <a:srgbClr val="F9F7F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359B718-847B-8A12-F559-4D21A3C05132}"/>
              </a:ext>
            </a:extLst>
          </p:cNvPr>
          <p:cNvSpPr/>
          <p:nvPr/>
        </p:nvSpPr>
        <p:spPr>
          <a:xfrm>
            <a:off x="5579807" y="1195241"/>
            <a:ext cx="5407742" cy="5309419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12D8BE-2AFD-A8C7-7540-7E28599B1581}"/>
              </a:ext>
            </a:extLst>
          </p:cNvPr>
          <p:cNvSpPr txBox="1"/>
          <p:nvPr/>
        </p:nvSpPr>
        <p:spPr>
          <a:xfrm>
            <a:off x="1455174" y="1415845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D6038-C86A-00B4-EA57-7AA426A6FA12}"/>
              </a:ext>
            </a:extLst>
          </p:cNvPr>
          <p:cNvSpPr txBox="1"/>
          <p:nvPr/>
        </p:nvSpPr>
        <p:spPr>
          <a:xfrm>
            <a:off x="10078065" y="1231179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Homeland</a:t>
            </a:r>
          </a:p>
        </p:txBody>
      </p:sp>
    </p:spTree>
    <p:extLst>
      <p:ext uri="{BB962C8B-B14F-4D97-AF65-F5344CB8AC3E}">
        <p14:creationId xmlns:p14="http://schemas.microsoft.com/office/powerpoint/2010/main" val="287061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60E2414-CA66-923C-8268-D18000DF4502}"/>
              </a:ext>
            </a:extLst>
          </p:cNvPr>
          <p:cNvSpPr/>
          <p:nvPr/>
        </p:nvSpPr>
        <p:spPr>
          <a:xfrm>
            <a:off x="2024787" y="952089"/>
            <a:ext cx="4085307" cy="4299467"/>
          </a:xfrm>
          <a:prstGeom prst="ellipse">
            <a:avLst/>
          </a:prstGeom>
          <a:solidFill>
            <a:srgbClr val="F9F7F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359B718-847B-8A12-F559-4D21A3C05132}"/>
              </a:ext>
            </a:extLst>
          </p:cNvPr>
          <p:cNvSpPr/>
          <p:nvPr/>
        </p:nvSpPr>
        <p:spPr>
          <a:xfrm>
            <a:off x="5491316" y="1152519"/>
            <a:ext cx="4291781" cy="435846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12D8BE-2AFD-A8C7-7540-7E28599B1581}"/>
              </a:ext>
            </a:extLst>
          </p:cNvPr>
          <p:cNvSpPr txBox="1"/>
          <p:nvPr/>
        </p:nvSpPr>
        <p:spPr>
          <a:xfrm>
            <a:off x="953729" y="1337186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D6038-C86A-00B4-EA57-7AA426A6FA12}"/>
              </a:ext>
            </a:extLst>
          </p:cNvPr>
          <p:cNvSpPr txBox="1"/>
          <p:nvPr/>
        </p:nvSpPr>
        <p:spPr>
          <a:xfrm>
            <a:off x="10082983" y="1152520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Homeland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316BD3C-5125-5E45-AA26-6577A61345BE}"/>
              </a:ext>
            </a:extLst>
          </p:cNvPr>
          <p:cNvSpPr/>
          <p:nvPr/>
        </p:nvSpPr>
        <p:spPr>
          <a:xfrm>
            <a:off x="3576160" y="2674374"/>
            <a:ext cx="4370436" cy="4002349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A856D5-4F46-5057-F071-252DD0B02356}"/>
              </a:ext>
            </a:extLst>
          </p:cNvPr>
          <p:cNvSpPr txBox="1"/>
          <p:nvPr/>
        </p:nvSpPr>
        <p:spPr>
          <a:xfrm>
            <a:off x="3279055" y="6209070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Belonging</a:t>
            </a:r>
          </a:p>
        </p:txBody>
      </p:sp>
    </p:spTree>
    <p:extLst>
      <p:ext uri="{BB962C8B-B14F-4D97-AF65-F5344CB8AC3E}">
        <p14:creationId xmlns:p14="http://schemas.microsoft.com/office/powerpoint/2010/main" val="688262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E40AD6-056D-0F51-E4BA-4EDE8037F215}"/>
              </a:ext>
            </a:extLst>
          </p:cNvPr>
          <p:cNvSpPr txBox="1"/>
          <p:nvPr/>
        </p:nvSpPr>
        <p:spPr>
          <a:xfrm>
            <a:off x="580102" y="1133361"/>
            <a:ext cx="4680156" cy="458587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600" dirty="0">
                <a:latin typeface="Arial Narrow" panose="020B0606020202030204" pitchFamily="34" charset="0"/>
              </a:rPr>
              <a:t>“Home to me can be anywhere as long as I am with the people I love. I associate home as a feeling of warmth, love and happiness and I feel this most in the place I grew up in Birmingham, UK. </a:t>
            </a: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>
                <a:latin typeface="Arial Narrow" panose="020B0606020202030204" pitchFamily="34" charset="0"/>
              </a:rPr>
              <a:t>Even though I now live in Australia, I still find myself calling the UK home as it’s where I formed my identity and where my loved ones are still based. </a:t>
            </a: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>
                <a:latin typeface="Arial Narrow" panose="020B0606020202030204" pitchFamily="34" charset="0"/>
              </a:rPr>
              <a:t>Being half Senegalese I have continued to visit Senegal throughout my life to make those strong connections with my Dad’s home, this is a part of my identity that I love and respect and has become a second home for me. </a:t>
            </a: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dirty="0">
                <a:latin typeface="Arial Narrow" panose="020B0606020202030204" pitchFamily="34" charset="0"/>
              </a:rPr>
              <a:t>However, the energy and warmth I associate with being with family in the UK is what I think of most when I think of home.”</a:t>
            </a:r>
          </a:p>
          <a:p>
            <a:endParaRPr lang="en-GB" sz="1600" dirty="0">
              <a:latin typeface="Arial Narrow" panose="020B0606020202030204" pitchFamily="34" charset="0"/>
            </a:endParaRPr>
          </a:p>
          <a:p>
            <a:r>
              <a:rPr lang="en-GB" sz="1600" i="1" dirty="0">
                <a:latin typeface="Arial Narrow" panose="020B0606020202030204" pitchFamily="34" charset="0"/>
              </a:rPr>
              <a:t>Bintou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717EA7-AD00-920E-0AC8-8359BB17CED0}"/>
              </a:ext>
            </a:extLst>
          </p:cNvPr>
          <p:cNvSpPr txBox="1"/>
          <p:nvPr/>
        </p:nvSpPr>
        <p:spPr>
          <a:xfrm>
            <a:off x="5869858" y="1133361"/>
            <a:ext cx="5604387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600" dirty="0">
                <a:latin typeface="Arial Narrow" panose="020B0606020202030204" pitchFamily="34" charset="0"/>
              </a:rPr>
              <a:t>“It’s true that when people say homeland, I start to think of a trip back home, a homecoming or something like that. Or else people who leave, who set out in search of something, to discover the world and then come back again.”</a:t>
            </a:r>
          </a:p>
          <a:p>
            <a:r>
              <a:rPr lang="en-GB" sz="1600" i="1" dirty="0" err="1">
                <a:latin typeface="Arial Narrow" panose="020B0606020202030204" pitchFamily="34" charset="0"/>
              </a:rPr>
              <a:t>Faada</a:t>
            </a:r>
            <a:r>
              <a:rPr lang="en-GB" sz="1600" i="1" dirty="0">
                <a:latin typeface="Arial Narrow" panose="020B0606020202030204" pitchFamily="34" charset="0"/>
              </a:rPr>
              <a:t> Freddy, </a:t>
            </a:r>
            <a:r>
              <a:rPr lang="en-GB" sz="1600" i="1" dirty="0" err="1">
                <a:latin typeface="Arial Narrow" panose="020B0606020202030204" pitchFamily="34" charset="0"/>
              </a:rPr>
              <a:t>Daara</a:t>
            </a:r>
            <a:r>
              <a:rPr lang="en-GB" sz="1600" i="1" dirty="0">
                <a:latin typeface="Arial Narrow" panose="020B0606020202030204" pitchFamily="34" charset="0"/>
              </a:rPr>
              <a:t> J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27DD78-5955-3C68-E9A1-5B52B2BC4692}"/>
              </a:ext>
            </a:extLst>
          </p:cNvPr>
          <p:cNvSpPr txBox="1"/>
          <p:nvPr/>
        </p:nvSpPr>
        <p:spPr>
          <a:xfrm>
            <a:off x="5938682" y="4020316"/>
            <a:ext cx="61156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Arial Narrow" panose="020B0606020202030204" pitchFamily="34" charset="0"/>
              </a:rPr>
              <a:t>For me home is something sacred, because it’s where I was born, where I took my first steps, where I was given paternal and maternal love - it can only be sacred to me.  Everywhere I go in this world, for me it is the only place where I feel safe, and the place that I can feel.  Even if things are not going well, it gives me strength. All my childhood memories are there. It is my inner strength.</a:t>
            </a:r>
          </a:p>
          <a:p>
            <a:r>
              <a:rPr lang="en-GB" sz="1600" i="1" dirty="0" err="1">
                <a:latin typeface="Arial Narrow" panose="020B0606020202030204" pitchFamily="34" charset="0"/>
              </a:rPr>
              <a:t>Mouctar</a:t>
            </a:r>
            <a:r>
              <a:rPr lang="en-GB" sz="1600" i="1" dirty="0">
                <a:latin typeface="Arial Narrow" panose="020B0606020202030204" pitchFamily="34" charset="0"/>
              </a:rPr>
              <a:t>, Homeland Band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E7AAA6-637D-5806-5F89-7E5FC6902C88}"/>
              </a:ext>
            </a:extLst>
          </p:cNvPr>
          <p:cNvSpPr txBox="1"/>
          <p:nvPr/>
        </p:nvSpPr>
        <p:spPr>
          <a:xfrm>
            <a:off x="5980469" y="2801682"/>
            <a:ext cx="61156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Arial Narrow" panose="020B0606020202030204" pitchFamily="34" charset="0"/>
              </a:rPr>
              <a:t>Home? That's where our roots are. If you don't know where to go, that's where you go back to.</a:t>
            </a:r>
          </a:p>
          <a:p>
            <a:r>
              <a:rPr lang="en-GB" sz="1600" i="1" dirty="0" err="1">
                <a:latin typeface="Arial Narrow" panose="020B0606020202030204" pitchFamily="34" charset="0"/>
              </a:rPr>
              <a:t>Dialykemo</a:t>
            </a:r>
            <a:r>
              <a:rPr lang="en-GB" sz="1600" i="1" dirty="0">
                <a:latin typeface="Arial Narrow" panose="020B0606020202030204" pitchFamily="34" charset="0"/>
              </a:rPr>
              <a:t>, Homeland Band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EDB99-B6D3-D6C7-6ACB-E8890BD0E0F3}"/>
              </a:ext>
            </a:extLst>
          </p:cNvPr>
          <p:cNvSpPr txBox="1"/>
          <p:nvPr/>
        </p:nvSpPr>
        <p:spPr>
          <a:xfrm>
            <a:off x="6096000" y="5929557"/>
            <a:ext cx="61156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 signifies safety, joy, shelter and landmarks</a:t>
            </a:r>
          </a:p>
          <a:p>
            <a:r>
              <a:rPr lang="en-GB" i="1" dirty="0">
                <a:latin typeface="Arial Narrow" panose="020B0606020202030204" pitchFamily="34" charset="0"/>
              </a:rPr>
              <a:t>Moussa, Homeland Band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C85B492-FC4D-81E4-E1D1-9A8858CD79B8}"/>
              </a:ext>
            </a:extLst>
          </p:cNvPr>
          <p:cNvSpPr/>
          <p:nvPr/>
        </p:nvSpPr>
        <p:spPr>
          <a:xfrm>
            <a:off x="245806" y="954747"/>
            <a:ext cx="5014452" cy="4974106"/>
          </a:xfrm>
          <a:prstGeom prst="wedgeRoundRectCallout">
            <a:avLst>
              <a:gd name="adj1" fmla="val -238"/>
              <a:gd name="adj2" fmla="val 59189"/>
              <a:gd name="adj3" fmla="val 16667"/>
            </a:avLst>
          </a:prstGeom>
          <a:noFill/>
          <a:ln>
            <a:solidFill>
              <a:srgbClr val="AB34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F0177E5-1007-AF84-1327-BECA376E8D1C}"/>
              </a:ext>
            </a:extLst>
          </p:cNvPr>
          <p:cNvSpPr/>
          <p:nvPr/>
        </p:nvSpPr>
        <p:spPr>
          <a:xfrm>
            <a:off x="5869858" y="1023247"/>
            <a:ext cx="5604387" cy="1543665"/>
          </a:xfrm>
          <a:prstGeom prst="wedgeRoundRectCallout">
            <a:avLst>
              <a:gd name="adj1" fmla="val -55219"/>
              <a:gd name="adj2" fmla="val 43392"/>
              <a:gd name="adj3" fmla="val 16667"/>
            </a:avLst>
          </a:prstGeom>
          <a:noFill/>
          <a:ln>
            <a:solidFill>
              <a:srgbClr val="AB86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1F1E0B2-0F97-DCAF-71F8-C1B1A1420264}"/>
              </a:ext>
            </a:extLst>
          </p:cNvPr>
          <p:cNvSpPr/>
          <p:nvPr/>
        </p:nvSpPr>
        <p:spPr>
          <a:xfrm>
            <a:off x="5830530" y="3919892"/>
            <a:ext cx="6199239" cy="1712891"/>
          </a:xfrm>
          <a:prstGeom prst="wedgeRoundRectCallout">
            <a:avLst>
              <a:gd name="adj1" fmla="val -56562"/>
              <a:gd name="adj2" fmla="val 39008"/>
              <a:gd name="adj3" fmla="val 16667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86109D0-D5A9-DE3E-8CA1-39C09273943D}"/>
              </a:ext>
            </a:extLst>
          </p:cNvPr>
          <p:cNvSpPr/>
          <p:nvPr/>
        </p:nvSpPr>
        <p:spPr>
          <a:xfrm>
            <a:off x="5869858" y="2839723"/>
            <a:ext cx="6199239" cy="863376"/>
          </a:xfrm>
          <a:prstGeom prst="wedgeRoundRectCallout">
            <a:avLst>
              <a:gd name="adj1" fmla="val -54976"/>
              <a:gd name="adj2" fmla="val 40968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F3FC9122-2D77-F8CB-EDD8-A3830BCC46F1}"/>
              </a:ext>
            </a:extLst>
          </p:cNvPr>
          <p:cNvSpPr/>
          <p:nvPr/>
        </p:nvSpPr>
        <p:spPr>
          <a:xfrm>
            <a:off x="5896894" y="5849576"/>
            <a:ext cx="6199239" cy="821761"/>
          </a:xfrm>
          <a:prstGeom prst="wedgeRoundRectCallout">
            <a:avLst>
              <a:gd name="adj1" fmla="val -57672"/>
              <a:gd name="adj2" fmla="val 36615"/>
              <a:gd name="adj3" fmla="val 16667"/>
            </a:avLst>
          </a:prstGeom>
          <a:noFill/>
          <a:ln>
            <a:solidFill>
              <a:srgbClr val="AB34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474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60E2414-CA66-923C-8268-D18000DF4502}"/>
              </a:ext>
            </a:extLst>
          </p:cNvPr>
          <p:cNvSpPr/>
          <p:nvPr/>
        </p:nvSpPr>
        <p:spPr>
          <a:xfrm>
            <a:off x="1838632" y="1233950"/>
            <a:ext cx="5407742" cy="5309419"/>
          </a:xfrm>
          <a:prstGeom prst="ellipse">
            <a:avLst/>
          </a:prstGeom>
          <a:solidFill>
            <a:srgbClr val="F9F7F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359B718-847B-8A12-F559-4D21A3C05132}"/>
              </a:ext>
            </a:extLst>
          </p:cNvPr>
          <p:cNvSpPr/>
          <p:nvPr/>
        </p:nvSpPr>
        <p:spPr>
          <a:xfrm>
            <a:off x="5776452" y="1229032"/>
            <a:ext cx="5407742" cy="5309419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12D8BE-2AFD-A8C7-7540-7E28599B1581}"/>
              </a:ext>
            </a:extLst>
          </p:cNvPr>
          <p:cNvSpPr txBox="1"/>
          <p:nvPr/>
        </p:nvSpPr>
        <p:spPr>
          <a:xfrm>
            <a:off x="1374058" y="1696856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D6038-C86A-00B4-EA57-7AA426A6FA12}"/>
              </a:ext>
            </a:extLst>
          </p:cNvPr>
          <p:cNvSpPr txBox="1"/>
          <p:nvPr/>
        </p:nvSpPr>
        <p:spPr>
          <a:xfrm>
            <a:off x="10353368" y="1370413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Homeland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2F3566-5D92-D279-19EE-763768B9F788}"/>
              </a:ext>
            </a:extLst>
          </p:cNvPr>
          <p:cNvSpPr txBox="1"/>
          <p:nvPr/>
        </p:nvSpPr>
        <p:spPr>
          <a:xfrm>
            <a:off x="3185652" y="1709288"/>
            <a:ext cx="1514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The house I live in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47C50D-1CDD-E971-9A06-DFAAB2AB8DFA}"/>
              </a:ext>
            </a:extLst>
          </p:cNvPr>
          <p:cNvSpPr txBox="1"/>
          <p:nvPr/>
        </p:nvSpPr>
        <p:spPr>
          <a:xfrm>
            <a:off x="8030496" y="3626180"/>
            <a:ext cx="2652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my parents/ grandparents were born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F62B70-149A-1E6A-12F7-62DB5A8AF9A6}"/>
              </a:ext>
            </a:extLst>
          </p:cNvPr>
          <p:cNvSpPr txBox="1"/>
          <p:nvPr/>
        </p:nvSpPr>
        <p:spPr>
          <a:xfrm>
            <a:off x="6080923" y="3395348"/>
            <a:ext cx="9733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The smell of fresh coffee and pasta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D5C4D2-0B7B-1E36-2A3B-200801DCA002}"/>
              </a:ext>
            </a:extLst>
          </p:cNvPr>
          <p:cNvSpPr txBox="1"/>
          <p:nvPr/>
        </p:nvSpPr>
        <p:spPr>
          <a:xfrm>
            <a:off x="2340077" y="3519948"/>
            <a:ext cx="1907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I belong – club, place of worship, friendship group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42EB04-1B68-944E-EAC7-A1E02E2EE519}"/>
              </a:ext>
            </a:extLst>
          </p:cNvPr>
          <p:cNvSpPr txBox="1"/>
          <p:nvPr/>
        </p:nvSpPr>
        <p:spPr>
          <a:xfrm>
            <a:off x="7938566" y="1558356"/>
            <a:ext cx="1184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I was born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536FA1-6BB4-2E45-05A8-911F975495D5}"/>
              </a:ext>
            </a:extLst>
          </p:cNvPr>
          <p:cNvSpPr txBox="1"/>
          <p:nvPr/>
        </p:nvSpPr>
        <p:spPr>
          <a:xfrm>
            <a:off x="6058966" y="2625156"/>
            <a:ext cx="1184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I was raised</a:t>
            </a:r>
          </a:p>
        </p:txBody>
      </p:sp>
    </p:spTree>
    <p:extLst>
      <p:ext uri="{BB962C8B-B14F-4D97-AF65-F5344CB8AC3E}">
        <p14:creationId xmlns:p14="http://schemas.microsoft.com/office/powerpoint/2010/main" val="3423266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60E2414-CA66-923C-8268-D18000DF4502}"/>
              </a:ext>
            </a:extLst>
          </p:cNvPr>
          <p:cNvSpPr/>
          <p:nvPr/>
        </p:nvSpPr>
        <p:spPr>
          <a:xfrm>
            <a:off x="2523206" y="825908"/>
            <a:ext cx="3966085" cy="3725803"/>
          </a:xfrm>
          <a:prstGeom prst="ellipse">
            <a:avLst/>
          </a:prstGeom>
          <a:solidFill>
            <a:srgbClr val="F9F7F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359B718-847B-8A12-F559-4D21A3C05132}"/>
              </a:ext>
            </a:extLst>
          </p:cNvPr>
          <p:cNvSpPr/>
          <p:nvPr/>
        </p:nvSpPr>
        <p:spPr>
          <a:xfrm>
            <a:off x="5668299" y="825908"/>
            <a:ext cx="3613353" cy="372580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12D8BE-2AFD-A8C7-7540-7E28599B1581}"/>
              </a:ext>
            </a:extLst>
          </p:cNvPr>
          <p:cNvSpPr txBox="1"/>
          <p:nvPr/>
        </p:nvSpPr>
        <p:spPr>
          <a:xfrm>
            <a:off x="1611263" y="1085564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D6038-C86A-00B4-EA57-7AA426A6FA12}"/>
              </a:ext>
            </a:extLst>
          </p:cNvPr>
          <p:cNvSpPr txBox="1"/>
          <p:nvPr/>
        </p:nvSpPr>
        <p:spPr>
          <a:xfrm>
            <a:off x="9321062" y="1195241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Homeland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316BD3C-5125-5E45-AA26-6577A61345BE}"/>
              </a:ext>
            </a:extLst>
          </p:cNvPr>
          <p:cNvSpPr/>
          <p:nvPr/>
        </p:nvSpPr>
        <p:spPr>
          <a:xfrm>
            <a:off x="3908322" y="2577296"/>
            <a:ext cx="4434345" cy="4001106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A856D5-4F46-5057-F071-252DD0B02356}"/>
              </a:ext>
            </a:extLst>
          </p:cNvPr>
          <p:cNvSpPr txBox="1"/>
          <p:nvPr/>
        </p:nvSpPr>
        <p:spPr>
          <a:xfrm>
            <a:off x="3279055" y="6209070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Belonging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5F910A-EF2D-3117-812E-AD0B90C494AA}"/>
              </a:ext>
            </a:extLst>
          </p:cNvPr>
          <p:cNvSpPr txBox="1"/>
          <p:nvPr/>
        </p:nvSpPr>
        <p:spPr>
          <a:xfrm>
            <a:off x="3185652" y="1394655"/>
            <a:ext cx="11847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I live now – city, town, neighbourhood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6CF79B-A17F-ABFA-4C9C-892E096B21AD}"/>
              </a:ext>
            </a:extLst>
          </p:cNvPr>
          <p:cNvSpPr txBox="1"/>
          <p:nvPr/>
        </p:nvSpPr>
        <p:spPr>
          <a:xfrm>
            <a:off x="4444180" y="3216337"/>
            <a:ext cx="1523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With friends/family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A43574-3A44-B34E-16CE-64902160ABD1}"/>
              </a:ext>
            </a:extLst>
          </p:cNvPr>
          <p:cNvSpPr txBox="1"/>
          <p:nvPr/>
        </p:nvSpPr>
        <p:spPr>
          <a:xfrm>
            <a:off x="6934203" y="1010575"/>
            <a:ext cx="1523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the sea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371054-CC08-35C5-6B5B-2FEEA9846ED8}"/>
              </a:ext>
            </a:extLst>
          </p:cNvPr>
          <p:cNvSpPr txBox="1"/>
          <p:nvPr/>
        </p:nvSpPr>
        <p:spPr>
          <a:xfrm>
            <a:off x="6543367" y="3252878"/>
            <a:ext cx="1184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I was born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EA6032-00B9-6F03-AE49-FC9DDF6288BA}"/>
              </a:ext>
            </a:extLst>
          </p:cNvPr>
          <p:cNvSpPr txBox="1"/>
          <p:nvPr/>
        </p:nvSpPr>
        <p:spPr>
          <a:xfrm>
            <a:off x="6711740" y="1666696"/>
            <a:ext cx="2652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Where my grandparents were born – I have no close relatives  there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0C7ED7-A7D0-412A-A9ED-21C03068475A}"/>
              </a:ext>
            </a:extLst>
          </p:cNvPr>
          <p:cNvSpPr txBox="1"/>
          <p:nvPr/>
        </p:nvSpPr>
        <p:spPr>
          <a:xfrm>
            <a:off x="5789973" y="2005293"/>
            <a:ext cx="825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food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FDA5D5-B6D3-0B57-E496-F444465B7A97}"/>
              </a:ext>
            </a:extLst>
          </p:cNvPr>
          <p:cNvSpPr txBox="1"/>
          <p:nvPr/>
        </p:nvSpPr>
        <p:spPr>
          <a:xfrm>
            <a:off x="5113384" y="5590888"/>
            <a:ext cx="170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Being included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37B86F-A9C4-B867-61C3-B73BBF8B8FA8}"/>
              </a:ext>
            </a:extLst>
          </p:cNvPr>
          <p:cNvSpPr txBox="1"/>
          <p:nvPr/>
        </p:nvSpPr>
        <p:spPr>
          <a:xfrm>
            <a:off x="5241207" y="4518910"/>
            <a:ext cx="170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Feeling welcome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FA7EBB-4C15-E45F-E26A-4CFB4E6815EF}"/>
              </a:ext>
            </a:extLst>
          </p:cNvPr>
          <p:cNvSpPr txBox="1"/>
          <p:nvPr/>
        </p:nvSpPr>
        <p:spPr>
          <a:xfrm>
            <a:off x="6615883" y="5042628"/>
            <a:ext cx="211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Acceptance</a:t>
            </a:r>
          </a:p>
        </p:txBody>
      </p:sp>
    </p:spTree>
    <p:extLst>
      <p:ext uri="{BB962C8B-B14F-4D97-AF65-F5344CB8AC3E}">
        <p14:creationId xmlns:p14="http://schemas.microsoft.com/office/powerpoint/2010/main" val="201709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440</Words>
  <Application>Microsoft Office PowerPoint</Application>
  <PresentationFormat>Widescreen</PresentationFormat>
  <Paragraphs>48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5</cp:revision>
  <dcterms:created xsi:type="dcterms:W3CDTF">2024-09-05T14:08:02Z</dcterms:created>
  <dcterms:modified xsi:type="dcterms:W3CDTF">2024-10-12T15:43:23Z</dcterms:modified>
</cp:coreProperties>
</file>